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18"/>
  </p:notesMasterIdLst>
  <p:handoutMasterIdLst>
    <p:handoutMasterId r:id="rId19"/>
  </p:handoutMasterIdLst>
  <p:sldIdLst>
    <p:sldId id="271" r:id="rId6"/>
    <p:sldId id="263" r:id="rId7"/>
    <p:sldId id="273" r:id="rId8"/>
    <p:sldId id="274" r:id="rId9"/>
    <p:sldId id="275" r:id="rId10"/>
    <p:sldId id="276" r:id="rId11"/>
    <p:sldId id="277" r:id="rId12"/>
    <p:sldId id="278" r:id="rId13"/>
    <p:sldId id="279" r:id="rId14"/>
    <p:sldId id="280" r:id="rId15"/>
    <p:sldId id="281" r:id="rId16"/>
    <p:sldId id="264" r:id="rId17"/>
  </p:sldIdLst>
  <p:sldSz cx="12192000" cy="6858000"/>
  <p:notesSz cx="7004050" cy="9290050"/>
  <p:embeddedFontLst>
    <p:embeddedFont>
      <p:font typeface="Open Sans" panose="020B0606030504020204" pitchFamily="34" charset="0"/>
      <p:regular r:id="rId20"/>
      <p:bold r:id="rId21"/>
      <p:italic r:id="rId22"/>
      <p:boldItalic r:id="rId23"/>
    </p:embeddedFont>
    <p:embeddedFont>
      <p:font typeface="Source Sans Pro" panose="020B0503030403020204" pitchFamily="34" charset="0"/>
      <p:regular r:id="rId24"/>
      <p:bold r:id="rId25"/>
      <p:italic r:id="rId26"/>
      <p:boldItalic r:id="rId27"/>
    </p:embeddedFont>
    <p:embeddedFont>
      <p:font typeface="Source Sans Pro SemiBold" panose="020B0603030403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EF8D3-FE18-46D3-98AD-B8A296252773}" v="5" dt="2024-01-22T13:42:22.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7"/>
    <p:restoredTop sz="93542" autoAdjust="0"/>
  </p:normalViewPr>
  <p:slideViewPr>
    <p:cSldViewPr snapToGrid="0">
      <p:cViewPr varScale="1">
        <p:scale>
          <a:sx n="103" d="100"/>
          <a:sy n="103" d="100"/>
        </p:scale>
        <p:origin x="912" y="114"/>
      </p:cViewPr>
      <p:guideLst>
        <p:guide orient="horz" pos="2160"/>
        <p:guide pos="3840"/>
        <p:guide orient="horz" pos="144"/>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94" y="90"/>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930F21-7748-4564-3C81-2F16B015DE37}"/>
              </a:ext>
            </a:extLst>
          </p:cNvPr>
          <p:cNvSpPr>
            <a:spLocks noGrp="1"/>
          </p:cNvSpPr>
          <p:nvPr>
            <p:ph type="hdr" sz="quarter"/>
          </p:nvPr>
        </p:nvSpPr>
        <p:spPr>
          <a:xfrm>
            <a:off x="0" y="1"/>
            <a:ext cx="3035723" cy="466406"/>
          </a:xfrm>
          <a:prstGeom prst="rect">
            <a:avLst/>
          </a:prstGeom>
        </p:spPr>
        <p:txBody>
          <a:bodyPr vert="horz" lIns="91367" tIns="45683" rIns="91367" bIns="45683" rtlCol="0"/>
          <a:lstStyle>
            <a:lvl1pPr algn="l">
              <a:defRPr sz="1200"/>
            </a:lvl1pPr>
          </a:lstStyle>
          <a:p>
            <a:endParaRPr lang="en-US"/>
          </a:p>
        </p:txBody>
      </p:sp>
      <p:sp>
        <p:nvSpPr>
          <p:cNvPr id="3" name="Date Placeholder 2">
            <a:extLst>
              <a:ext uri="{FF2B5EF4-FFF2-40B4-BE49-F238E27FC236}">
                <a16:creationId xmlns:a16="http://schemas.microsoft.com/office/drawing/2014/main" id="{FF35CAA4-CB4B-C604-52F8-53425F5B8589}"/>
              </a:ext>
            </a:extLst>
          </p:cNvPr>
          <p:cNvSpPr>
            <a:spLocks noGrp="1"/>
          </p:cNvSpPr>
          <p:nvPr>
            <p:ph type="dt" sz="quarter" idx="1"/>
          </p:nvPr>
        </p:nvSpPr>
        <p:spPr>
          <a:xfrm>
            <a:off x="3966742" y="1"/>
            <a:ext cx="3035723" cy="466406"/>
          </a:xfrm>
          <a:prstGeom prst="rect">
            <a:avLst/>
          </a:prstGeom>
        </p:spPr>
        <p:txBody>
          <a:bodyPr vert="horz" lIns="91367" tIns="45683" rIns="91367" bIns="45683" rtlCol="0"/>
          <a:lstStyle>
            <a:lvl1pPr algn="r">
              <a:defRPr sz="1200"/>
            </a:lvl1pPr>
          </a:lstStyle>
          <a:p>
            <a:fld id="{D7BFD3DB-7F22-4238-B967-63B4F2B4F3E1}" type="datetimeFigureOut">
              <a:rPr lang="en-US" smtClean="0"/>
              <a:t>1/22/2024</a:t>
            </a:fld>
            <a:endParaRPr lang="en-US"/>
          </a:p>
        </p:txBody>
      </p:sp>
      <p:sp>
        <p:nvSpPr>
          <p:cNvPr id="4" name="Footer Placeholder 3">
            <a:extLst>
              <a:ext uri="{FF2B5EF4-FFF2-40B4-BE49-F238E27FC236}">
                <a16:creationId xmlns:a16="http://schemas.microsoft.com/office/drawing/2014/main" id="{71388AC7-85A4-20CE-3D36-619724BD6EB1}"/>
              </a:ext>
            </a:extLst>
          </p:cNvPr>
          <p:cNvSpPr>
            <a:spLocks noGrp="1"/>
          </p:cNvSpPr>
          <p:nvPr>
            <p:ph type="ftr" sz="quarter" idx="2"/>
          </p:nvPr>
        </p:nvSpPr>
        <p:spPr>
          <a:xfrm>
            <a:off x="0" y="8823644"/>
            <a:ext cx="3035723" cy="466406"/>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E5624A-141C-1DFC-C00A-FC8A36BC707D}"/>
              </a:ext>
            </a:extLst>
          </p:cNvPr>
          <p:cNvSpPr>
            <a:spLocks noGrp="1"/>
          </p:cNvSpPr>
          <p:nvPr>
            <p:ph type="sldNum" sz="quarter" idx="3"/>
          </p:nvPr>
        </p:nvSpPr>
        <p:spPr>
          <a:xfrm>
            <a:off x="3966742" y="8823644"/>
            <a:ext cx="3035723" cy="466406"/>
          </a:xfrm>
          <a:prstGeom prst="rect">
            <a:avLst/>
          </a:prstGeom>
        </p:spPr>
        <p:txBody>
          <a:bodyPr vert="horz" lIns="91367" tIns="45683" rIns="91367" bIns="45683" rtlCol="0" anchor="b"/>
          <a:lstStyle>
            <a:lvl1pPr algn="r">
              <a:defRPr sz="1200"/>
            </a:lvl1pPr>
          </a:lstStyle>
          <a:p>
            <a:fld id="{80D538F7-D8A5-4C58-966F-8F63C24928FF}" type="slidenum">
              <a:rPr lang="en-US" smtClean="0"/>
              <a:t>‹#›</a:t>
            </a:fld>
            <a:endParaRPr lang="en-US"/>
          </a:p>
        </p:txBody>
      </p:sp>
    </p:spTree>
    <p:extLst>
      <p:ext uri="{BB962C8B-B14F-4D97-AF65-F5344CB8AC3E}">
        <p14:creationId xmlns:p14="http://schemas.microsoft.com/office/powerpoint/2010/main" val="4286994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088" tIns="46546" rIns="93088" bIns="46546" rtlCol="0"/>
          <a:lstStyle>
            <a:lvl1pPr algn="l">
              <a:defRPr sz="1200"/>
            </a:lvl1pPr>
          </a:lstStyle>
          <a:p>
            <a:endParaRPr lang="en-US"/>
          </a:p>
        </p:txBody>
      </p:sp>
      <p:sp>
        <p:nvSpPr>
          <p:cNvPr id="3" name="Date Placeholder 2"/>
          <p:cNvSpPr>
            <a:spLocks noGrp="1"/>
          </p:cNvSpPr>
          <p:nvPr>
            <p:ph type="dt" idx="1"/>
          </p:nvPr>
        </p:nvSpPr>
        <p:spPr>
          <a:xfrm>
            <a:off x="3967342" y="0"/>
            <a:ext cx="3035088" cy="466115"/>
          </a:xfrm>
          <a:prstGeom prst="rect">
            <a:avLst/>
          </a:prstGeom>
        </p:spPr>
        <p:txBody>
          <a:bodyPr vert="horz" lIns="93088" tIns="46546" rIns="93088" bIns="46546" rtlCol="0"/>
          <a:lstStyle>
            <a:lvl1pPr algn="r">
              <a:defRPr sz="1200"/>
            </a:lvl1pPr>
          </a:lstStyle>
          <a:p>
            <a:fld id="{CDC4ADDC-17FF-4FE4-A163-D89C2EB8540B}" type="datetimeFigureOut">
              <a:rPr lang="en-US" smtClean="0"/>
              <a:t>1/22/2024</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088" tIns="46546" rIns="93088" bIns="46546"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088" tIns="46546" rIns="93088" bIns="465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7"/>
            <a:ext cx="3035088" cy="466114"/>
          </a:xfrm>
          <a:prstGeom prst="rect">
            <a:avLst/>
          </a:prstGeom>
        </p:spPr>
        <p:txBody>
          <a:bodyPr vert="horz" lIns="93088" tIns="46546" rIns="93088" bIns="46546" rtlCol="0" anchor="b"/>
          <a:lstStyle>
            <a:lvl1pPr algn="l">
              <a:defRPr sz="1200"/>
            </a:lvl1pPr>
          </a:lstStyle>
          <a:p>
            <a:endParaRPr lang="en-US"/>
          </a:p>
        </p:txBody>
      </p:sp>
      <p:sp>
        <p:nvSpPr>
          <p:cNvPr id="7" name="Slide Number Placeholder 6"/>
          <p:cNvSpPr>
            <a:spLocks noGrp="1"/>
          </p:cNvSpPr>
          <p:nvPr>
            <p:ph type="sldNum" sz="quarter" idx="5"/>
          </p:nvPr>
        </p:nvSpPr>
        <p:spPr>
          <a:xfrm>
            <a:off x="3967342" y="8823937"/>
            <a:ext cx="3035088" cy="466114"/>
          </a:xfrm>
          <a:prstGeom prst="rect">
            <a:avLst/>
          </a:prstGeom>
        </p:spPr>
        <p:txBody>
          <a:bodyPr vert="horz" lIns="93088" tIns="46546" rIns="93088" bIns="46546"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a:t>
            </a:fld>
            <a:endParaRPr lang="en-US"/>
          </a:p>
        </p:txBody>
      </p:sp>
    </p:spTree>
    <p:extLst>
      <p:ext uri="{BB962C8B-B14F-4D97-AF65-F5344CB8AC3E}">
        <p14:creationId xmlns:p14="http://schemas.microsoft.com/office/powerpoint/2010/main" val="218966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10</a:t>
            </a:fld>
            <a:endParaRPr lang="en-US"/>
          </a:p>
        </p:txBody>
      </p:sp>
    </p:spTree>
    <p:extLst>
      <p:ext uri="{BB962C8B-B14F-4D97-AF65-F5344CB8AC3E}">
        <p14:creationId xmlns:p14="http://schemas.microsoft.com/office/powerpoint/2010/main" val="190083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11</a:t>
            </a:fld>
            <a:endParaRPr lang="en-US"/>
          </a:p>
        </p:txBody>
      </p:sp>
    </p:spTree>
    <p:extLst>
      <p:ext uri="{BB962C8B-B14F-4D97-AF65-F5344CB8AC3E}">
        <p14:creationId xmlns:p14="http://schemas.microsoft.com/office/powerpoint/2010/main" val="4411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12</a:t>
            </a:fld>
            <a:endParaRPr lang="en-US"/>
          </a:p>
        </p:txBody>
      </p:sp>
    </p:spTree>
    <p:extLst>
      <p:ext uri="{BB962C8B-B14F-4D97-AF65-F5344CB8AC3E}">
        <p14:creationId xmlns:p14="http://schemas.microsoft.com/office/powerpoint/2010/main" val="111316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a:p>
        </p:txBody>
      </p:sp>
    </p:spTree>
    <p:extLst>
      <p:ext uri="{BB962C8B-B14F-4D97-AF65-F5344CB8AC3E}">
        <p14:creationId xmlns:p14="http://schemas.microsoft.com/office/powerpoint/2010/main" val="380997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3</a:t>
            </a:fld>
            <a:endParaRPr lang="en-US"/>
          </a:p>
        </p:txBody>
      </p:sp>
    </p:spTree>
    <p:extLst>
      <p:ext uri="{BB962C8B-B14F-4D97-AF65-F5344CB8AC3E}">
        <p14:creationId xmlns:p14="http://schemas.microsoft.com/office/powerpoint/2010/main" val="11683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4</a:t>
            </a:fld>
            <a:endParaRPr lang="en-US"/>
          </a:p>
        </p:txBody>
      </p:sp>
    </p:spTree>
    <p:extLst>
      <p:ext uri="{BB962C8B-B14F-4D97-AF65-F5344CB8AC3E}">
        <p14:creationId xmlns:p14="http://schemas.microsoft.com/office/powerpoint/2010/main" val="313006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5</a:t>
            </a:fld>
            <a:endParaRPr lang="en-US"/>
          </a:p>
        </p:txBody>
      </p:sp>
    </p:spTree>
    <p:extLst>
      <p:ext uri="{BB962C8B-B14F-4D97-AF65-F5344CB8AC3E}">
        <p14:creationId xmlns:p14="http://schemas.microsoft.com/office/powerpoint/2010/main" val="133221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6</a:t>
            </a:fld>
            <a:endParaRPr lang="en-US"/>
          </a:p>
        </p:txBody>
      </p:sp>
    </p:spTree>
    <p:extLst>
      <p:ext uri="{BB962C8B-B14F-4D97-AF65-F5344CB8AC3E}">
        <p14:creationId xmlns:p14="http://schemas.microsoft.com/office/powerpoint/2010/main" val="138490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7</a:t>
            </a:fld>
            <a:endParaRPr lang="en-US"/>
          </a:p>
        </p:txBody>
      </p:sp>
    </p:spTree>
    <p:extLst>
      <p:ext uri="{BB962C8B-B14F-4D97-AF65-F5344CB8AC3E}">
        <p14:creationId xmlns:p14="http://schemas.microsoft.com/office/powerpoint/2010/main" val="273404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4125215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9</a:t>
            </a:fld>
            <a:endParaRPr lang="en-US"/>
          </a:p>
        </p:txBody>
      </p:sp>
    </p:spTree>
    <p:extLst>
      <p:ext uri="{BB962C8B-B14F-4D97-AF65-F5344CB8AC3E}">
        <p14:creationId xmlns:p14="http://schemas.microsoft.com/office/powerpoint/2010/main" val="764486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endParaRPr lang="en-US" sz="6600" b="1" cap="all" dirty="0">
              <a:solidFill>
                <a:srgbClr val="002060"/>
              </a:solidFill>
              <a:latin typeface="+mj-lt"/>
            </a:endParaRP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
        <p:nvSpPr>
          <p:cNvPr id="7" name="Title 1">
            <a:extLst>
              <a:ext uri="{FF2B5EF4-FFF2-40B4-BE49-F238E27FC236}">
                <a16:creationId xmlns:a16="http://schemas.microsoft.com/office/drawing/2014/main" id="{05BF5A61-E4C1-725F-EE45-C0A999591012}"/>
              </a:ext>
            </a:extLst>
          </p:cNvPr>
          <p:cNvSpPr>
            <a:spLocks noGrp="1"/>
          </p:cNvSpPr>
          <p:nvPr>
            <p:ph type="title" hasCustomPrompt="1"/>
          </p:nvPr>
        </p:nvSpPr>
        <p:spPr>
          <a:xfrm>
            <a:off x="381000" y="481576"/>
            <a:ext cx="11430000" cy="982861"/>
          </a:xfrm>
        </p:spPr>
        <p:txBody>
          <a:bodyPr>
            <a:noAutofit/>
          </a:bodyPr>
          <a:lstStyle>
            <a:lvl1pPr algn="ctr">
              <a:defRPr sz="6600"/>
            </a:lvl1pPr>
          </a:lstStyle>
          <a:p>
            <a:r>
              <a:rPr lang="en-US" dirty="0"/>
              <a:t>Click to edit title</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
        <p:nvSpPr>
          <p:cNvPr id="2" name="Title 1">
            <a:extLst>
              <a:ext uri="{FF2B5EF4-FFF2-40B4-BE49-F238E27FC236}">
                <a16:creationId xmlns:a16="http://schemas.microsoft.com/office/drawing/2014/main" id="{E45FF6FB-3F8E-3FF4-AA8C-FC196A0DB287}"/>
              </a:ext>
            </a:extLst>
          </p:cNvPr>
          <p:cNvSpPr>
            <a:spLocks noGrp="1"/>
          </p:cNvSpPr>
          <p:nvPr>
            <p:ph type="title" hasCustomPrompt="1"/>
          </p:nvPr>
        </p:nvSpPr>
        <p:spPr>
          <a:xfrm>
            <a:off x="381000" y="481576"/>
            <a:ext cx="11430000" cy="982861"/>
          </a:xfrm>
        </p:spPr>
        <p:txBody>
          <a:bodyPr>
            <a:noAutofit/>
          </a:bodyPr>
          <a:lstStyle>
            <a:lvl1pPr algn="ctr">
              <a:defRPr sz="6600"/>
            </a:lvl1pPr>
          </a:lstStyle>
          <a:p>
            <a:r>
              <a:rPr lang="en-US" dirty="0"/>
              <a:t>Click to edit title</a:t>
            </a:r>
          </a:p>
        </p:txBody>
      </p:sp>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EDUCATION.OHIO.GOV</a:t>
            </a:r>
          </a:p>
        </p:txBody>
      </p:sp>
    </p:spTree>
    <p:extLst>
      <p:ext uri="{BB962C8B-B14F-4D97-AF65-F5344CB8AC3E}">
        <p14:creationId xmlns:p14="http://schemas.microsoft.com/office/powerpoint/2010/main" val="170668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dirty="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a:t>Click icon to add picture</a:t>
            </a:r>
            <a:endParaRPr lang="en-US" dirty="0"/>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85" r:id="rId22"/>
    <p:sldLayoutId id="2147483793" r:id="rId23"/>
    <p:sldLayoutId id="2147483791" r:id="rId24"/>
    <p:sldLayoutId id="2147483794" r:id="rId25"/>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854570" y="865528"/>
            <a:ext cx="3937708" cy="4886797"/>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ndace.Pilkington@education.ohio.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3F658-4692-526C-6131-4FBA36B05C1A}"/>
              </a:ext>
            </a:extLst>
          </p:cNvPr>
          <p:cNvSpPr>
            <a:spLocks noGrp="1"/>
          </p:cNvSpPr>
          <p:nvPr>
            <p:ph type="body" sz="quarter" idx="10"/>
          </p:nvPr>
        </p:nvSpPr>
        <p:spPr>
          <a:xfrm>
            <a:off x="2059249" y="2413000"/>
            <a:ext cx="7514704" cy="2519012"/>
          </a:xfrm>
        </p:spPr>
        <p:txBody>
          <a:bodyPr>
            <a:normAutofit/>
          </a:bodyPr>
          <a:lstStyle/>
          <a:p>
            <a:r>
              <a:rPr lang="en-US" dirty="0"/>
              <a:t>Candace “Candy” Pilkington</a:t>
            </a:r>
          </a:p>
          <a:p>
            <a:r>
              <a:rPr lang="en-US" dirty="0"/>
              <a:t>External Audit Supervisor</a:t>
            </a:r>
          </a:p>
          <a:p>
            <a:r>
              <a:rPr lang="en-US" dirty="0">
                <a:hlinkClick r:id="rId3"/>
              </a:rPr>
              <a:t>Candace.Pilkington@education.ohio.gov</a:t>
            </a:r>
            <a:endParaRPr lang="en-US" dirty="0"/>
          </a:p>
          <a:p>
            <a:r>
              <a:rPr lang="en-US" dirty="0"/>
              <a:t>614-387-0245</a:t>
            </a:r>
          </a:p>
          <a:p>
            <a:endParaRPr lang="en-US" dirty="0"/>
          </a:p>
        </p:txBody>
      </p:sp>
      <p:sp>
        <p:nvSpPr>
          <p:cNvPr id="3" name="Title 2">
            <a:extLst>
              <a:ext uri="{FF2B5EF4-FFF2-40B4-BE49-F238E27FC236}">
                <a16:creationId xmlns:a16="http://schemas.microsoft.com/office/drawing/2014/main" id="{4359C5EB-07E0-3D93-9564-45E8E95A7792}"/>
              </a:ext>
            </a:extLst>
          </p:cNvPr>
          <p:cNvSpPr>
            <a:spLocks noGrp="1"/>
          </p:cNvSpPr>
          <p:nvPr>
            <p:ph type="title"/>
          </p:nvPr>
        </p:nvSpPr>
        <p:spPr>
          <a:xfrm>
            <a:off x="0" y="422488"/>
            <a:ext cx="11430000" cy="1855224"/>
          </a:xfrm>
        </p:spPr>
        <p:txBody>
          <a:bodyPr/>
          <a:lstStyle/>
          <a:p>
            <a:r>
              <a:rPr lang="en-US" sz="5400" dirty="0"/>
              <a:t>Grants administration –</a:t>
            </a:r>
            <a:br>
              <a:rPr lang="en-US" sz="5400" dirty="0"/>
            </a:br>
            <a:r>
              <a:rPr lang="en-US" sz="5400" dirty="0"/>
              <a:t>External monitoring</a:t>
            </a:r>
          </a:p>
        </p:txBody>
      </p:sp>
    </p:spTree>
    <p:extLst>
      <p:ext uri="{BB962C8B-B14F-4D97-AF65-F5344CB8AC3E}">
        <p14:creationId xmlns:p14="http://schemas.microsoft.com/office/powerpoint/2010/main" val="426906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a:xfrm>
            <a:off x="800100" y="1981199"/>
            <a:ext cx="10007600" cy="4155425"/>
          </a:xfrm>
        </p:spPr>
        <p:txBody>
          <a:bodyPr>
            <a:normAutofit/>
          </a:bodyPr>
          <a:lstStyle/>
          <a:p>
            <a:pPr algn="l"/>
            <a:endParaRPr lang="en-US" sz="2400" b="1"/>
          </a:p>
          <a:p>
            <a:pPr algn="l"/>
            <a:endParaRPr lang="en-US" b="1"/>
          </a:p>
          <a:p>
            <a:pPr algn="l"/>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292100" y="721375"/>
            <a:ext cx="11430000" cy="650226"/>
          </a:xfrm>
        </p:spPr>
        <p:txBody>
          <a:bodyPr/>
          <a:lstStyle/>
          <a:p>
            <a:r>
              <a:rPr lang="en-US" sz="3600" dirty="0"/>
              <a:t>Fiscal reviews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10</a:t>
            </a:fld>
            <a:endParaRPr lang="en-US"/>
          </a:p>
        </p:txBody>
      </p:sp>
      <p:sp>
        <p:nvSpPr>
          <p:cNvPr id="5" name="TextBox 4">
            <a:extLst>
              <a:ext uri="{FF2B5EF4-FFF2-40B4-BE49-F238E27FC236}">
                <a16:creationId xmlns:a16="http://schemas.microsoft.com/office/drawing/2014/main" id="{F8F45FF1-9C77-BE66-516A-149B2D9A2E63}"/>
              </a:ext>
            </a:extLst>
          </p:cNvPr>
          <p:cNvSpPr txBox="1"/>
          <p:nvPr/>
        </p:nvSpPr>
        <p:spPr>
          <a:xfrm>
            <a:off x="819150" y="2368503"/>
            <a:ext cx="10572750" cy="2554545"/>
          </a:xfrm>
          <a:prstGeom prst="rect">
            <a:avLst/>
          </a:prstGeom>
          <a:noFill/>
        </p:spPr>
        <p:txBody>
          <a:bodyPr wrap="square">
            <a:spAutoFit/>
          </a:bodyPr>
          <a:lstStyle/>
          <a:p>
            <a:pPr marL="285750" indent="-285750" defTabSz="931042">
              <a:buFont typeface="Arial" panose="020B0604020202020204" pitchFamily="34" charset="0"/>
              <a:buChar char="•"/>
              <a:defRPr/>
            </a:pPr>
            <a:r>
              <a:rPr lang="en-US" sz="2000" dirty="0"/>
              <a:t>Reviews will be completed through the Monitoring System by the External Monitoring group.</a:t>
            </a:r>
          </a:p>
          <a:p>
            <a:pPr marL="285750" indent="-285750" defTabSz="931042">
              <a:buFont typeface="Arial" panose="020B0604020202020204" pitchFamily="34" charset="0"/>
              <a:buChar char="•"/>
              <a:defRPr/>
            </a:pPr>
            <a:r>
              <a:rPr lang="en-US" sz="2000" dirty="0"/>
              <a:t>You will receive an email stating the grant has been selected for review.</a:t>
            </a:r>
          </a:p>
          <a:p>
            <a:pPr marL="285750" indent="-285750" defTabSz="931042">
              <a:buFont typeface="Arial" panose="020B0604020202020204" pitchFamily="34" charset="0"/>
              <a:buChar char="•"/>
              <a:defRPr/>
            </a:pPr>
            <a:r>
              <a:rPr lang="en-US" sz="2000" dirty="0"/>
              <a:t>Documents you will need to provide.</a:t>
            </a:r>
          </a:p>
          <a:p>
            <a:pPr marL="971550" lvl="1" indent="-285750" defTabSz="931042">
              <a:buFont typeface="Arial" panose="020B0604020202020204" pitchFamily="34" charset="0"/>
              <a:buChar char="•"/>
              <a:defRPr/>
            </a:pPr>
            <a:r>
              <a:rPr lang="en-US" sz="2000" dirty="0"/>
              <a:t>Detailed financial report (Excel, QuickBooks, etc.).</a:t>
            </a:r>
          </a:p>
          <a:p>
            <a:pPr marL="971550" lvl="1" indent="-285750" defTabSz="931042">
              <a:buFont typeface="Arial" panose="020B0604020202020204" pitchFamily="34" charset="0"/>
              <a:buChar char="•"/>
              <a:defRPr/>
            </a:pPr>
            <a:r>
              <a:rPr lang="en-US" sz="2000" dirty="0"/>
              <a:t>Payroll reports, Time and Effort.</a:t>
            </a:r>
          </a:p>
          <a:p>
            <a:pPr marL="971550" lvl="1" indent="-285750" defTabSz="931042">
              <a:buFont typeface="Arial" panose="020B0604020202020204" pitchFamily="34" charset="0"/>
              <a:buChar char="•"/>
              <a:defRPr/>
            </a:pPr>
            <a:r>
              <a:rPr lang="en-US" sz="2000" dirty="0"/>
              <a:t>Copies of Purchase Orders (if used), Invoices, Checks/Bank Statements/Credit Card Statements showing how payment was made.</a:t>
            </a:r>
          </a:p>
          <a:p>
            <a:pPr marL="971550" lvl="1" indent="-285750" defTabSz="931042">
              <a:buFont typeface="Arial" panose="020B0604020202020204" pitchFamily="34" charset="0"/>
              <a:buChar char="•"/>
              <a:defRPr/>
            </a:pPr>
            <a:r>
              <a:rPr lang="en-US" sz="2000" dirty="0"/>
              <a:t>Explanation of why the funds were used for the grant.</a:t>
            </a:r>
          </a:p>
        </p:txBody>
      </p:sp>
    </p:spTree>
    <p:extLst>
      <p:ext uri="{BB962C8B-B14F-4D97-AF65-F5344CB8AC3E}">
        <p14:creationId xmlns:p14="http://schemas.microsoft.com/office/powerpoint/2010/main" val="306686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a:xfrm>
            <a:off x="800100" y="1981199"/>
            <a:ext cx="10007600" cy="4155425"/>
          </a:xfrm>
        </p:spPr>
        <p:txBody>
          <a:bodyPr>
            <a:normAutofit/>
          </a:bodyPr>
          <a:lstStyle/>
          <a:p>
            <a:pPr algn="l"/>
            <a:endParaRPr lang="en-US" sz="2400" b="1"/>
          </a:p>
          <a:p>
            <a:pPr algn="l"/>
            <a:endParaRPr lang="en-US" b="1"/>
          </a:p>
          <a:p>
            <a:pPr algn="l"/>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292100" y="721375"/>
            <a:ext cx="11430000" cy="650226"/>
          </a:xfrm>
        </p:spPr>
        <p:txBody>
          <a:bodyPr/>
          <a:lstStyle/>
          <a:p>
            <a:r>
              <a:rPr lang="en-US" sz="3600" dirty="0"/>
              <a:t>Common issues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11</a:t>
            </a:fld>
            <a:endParaRPr lang="en-US"/>
          </a:p>
        </p:txBody>
      </p:sp>
      <p:sp>
        <p:nvSpPr>
          <p:cNvPr id="5" name="TextBox 4">
            <a:extLst>
              <a:ext uri="{FF2B5EF4-FFF2-40B4-BE49-F238E27FC236}">
                <a16:creationId xmlns:a16="http://schemas.microsoft.com/office/drawing/2014/main" id="{F8F45FF1-9C77-BE66-516A-149B2D9A2E63}"/>
              </a:ext>
            </a:extLst>
          </p:cNvPr>
          <p:cNvSpPr txBox="1"/>
          <p:nvPr/>
        </p:nvSpPr>
        <p:spPr>
          <a:xfrm>
            <a:off x="819150" y="2368503"/>
            <a:ext cx="10375900" cy="2554545"/>
          </a:xfrm>
          <a:prstGeom prst="rect">
            <a:avLst/>
          </a:prstGeom>
          <a:noFill/>
        </p:spPr>
        <p:txBody>
          <a:bodyPr wrap="square">
            <a:spAutoFit/>
          </a:bodyPr>
          <a:lstStyle/>
          <a:p>
            <a:pPr marL="285750" indent="-285750" defTabSz="931042">
              <a:buFont typeface="Arial" panose="020B0604020202020204" pitchFamily="34" charset="0"/>
              <a:buChar char="•"/>
              <a:defRPr/>
            </a:pPr>
            <a:r>
              <a:rPr lang="en-US" sz="2000" dirty="0"/>
              <a:t>Is the expense allowable? Is the expense reasonable?  Is the expense necessary?</a:t>
            </a:r>
          </a:p>
          <a:p>
            <a:pPr marL="285750" indent="-285750" defTabSz="931042">
              <a:buFont typeface="Arial" panose="020B0604020202020204" pitchFamily="34" charset="0"/>
              <a:buChar char="•"/>
              <a:defRPr/>
            </a:pPr>
            <a:r>
              <a:rPr lang="en-US" sz="2000" dirty="0"/>
              <a:t>Does the document match the expense? If not, you must be able to explain why.</a:t>
            </a:r>
          </a:p>
          <a:p>
            <a:pPr marL="285750" indent="-285750" defTabSz="931042">
              <a:buFont typeface="Arial" panose="020B0604020202020204" pitchFamily="34" charset="0"/>
              <a:buChar char="•"/>
              <a:defRPr/>
            </a:pPr>
            <a:r>
              <a:rPr lang="en-US" sz="2000" dirty="0"/>
              <a:t>Was the expense in the budget?  If not, the Program Office will have the final determination if expense is allowed.</a:t>
            </a:r>
          </a:p>
          <a:p>
            <a:pPr marL="285750" indent="-285750" defTabSz="931042">
              <a:buFont typeface="Arial" panose="020B0604020202020204" pitchFamily="34" charset="0"/>
              <a:buChar char="•"/>
              <a:defRPr/>
            </a:pPr>
            <a:r>
              <a:rPr lang="en-US" sz="2000" dirty="0"/>
              <a:t>Does the expense follow the intent of the grant?</a:t>
            </a:r>
          </a:p>
          <a:p>
            <a:pPr marL="285750" indent="-285750" defTabSz="931042">
              <a:buFont typeface="Arial" panose="020B0604020202020204" pitchFamily="34" charset="0"/>
              <a:buChar char="•"/>
              <a:defRPr/>
            </a:pPr>
            <a:r>
              <a:rPr lang="en-US" sz="2000" dirty="0"/>
              <a:t>Does the financial report match the Project Cash Request (PCR) or Final Expenditure Report (FER)?</a:t>
            </a:r>
          </a:p>
          <a:p>
            <a:pPr marL="285750" indent="-285750" defTabSz="931042">
              <a:buFont typeface="Arial" panose="020B0604020202020204" pitchFamily="34" charset="0"/>
              <a:buChar char="•"/>
              <a:defRPr/>
            </a:pPr>
            <a:r>
              <a:rPr lang="en-US" sz="2000" dirty="0"/>
              <a:t>Grant expenses should be kept separate from other funding.</a:t>
            </a:r>
          </a:p>
        </p:txBody>
      </p:sp>
    </p:spTree>
    <p:extLst>
      <p:ext uri="{BB962C8B-B14F-4D97-AF65-F5344CB8AC3E}">
        <p14:creationId xmlns:p14="http://schemas.microsoft.com/office/powerpoint/2010/main" val="2758854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00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a:xfrm>
            <a:off x="2338649" y="2139210"/>
            <a:ext cx="7514704" cy="3347190"/>
          </a:xfrm>
        </p:spPr>
        <p:txBody>
          <a:bodyPr>
            <a:normAutofit/>
          </a:bodyPr>
          <a:lstStyle/>
          <a:p>
            <a:r>
              <a:rPr lang="en-US" sz="2400" dirty="0"/>
              <a:t>Subrecipient Monitoring</a:t>
            </a:r>
          </a:p>
          <a:p>
            <a:r>
              <a:rPr lang="en-US" sz="2400" dirty="0"/>
              <a:t>Single Audits</a:t>
            </a:r>
          </a:p>
          <a:p>
            <a:r>
              <a:rPr lang="en-US" sz="2400" dirty="0"/>
              <a:t>Cash Management</a:t>
            </a:r>
          </a:p>
          <a:p>
            <a:r>
              <a:rPr lang="en-US" sz="2400" dirty="0"/>
              <a:t>Time and Effort</a:t>
            </a:r>
          </a:p>
          <a:p>
            <a:r>
              <a:rPr lang="en-US" sz="2400" dirty="0"/>
              <a:t>Fiscal Reviews</a:t>
            </a:r>
          </a:p>
          <a:p>
            <a:r>
              <a:rPr lang="en-US" sz="2400" dirty="0"/>
              <a:t>Common Issues</a:t>
            </a:r>
          </a:p>
          <a:p>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292100" y="721374"/>
            <a:ext cx="11430000" cy="982861"/>
          </a:xfrm>
        </p:spPr>
        <p:txBody>
          <a:bodyPr/>
          <a:lstStyle/>
          <a:p>
            <a:r>
              <a:rPr lang="en-US" sz="3600" dirty="0"/>
              <a:t>Topics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2</a:t>
            </a:fld>
            <a:endParaRPr lang="en-US"/>
          </a:p>
        </p:txBody>
      </p:sp>
    </p:spTree>
    <p:extLst>
      <p:ext uri="{BB962C8B-B14F-4D97-AF65-F5344CB8AC3E}">
        <p14:creationId xmlns:p14="http://schemas.microsoft.com/office/powerpoint/2010/main" val="3739727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a:xfrm>
            <a:off x="863600" y="2139210"/>
            <a:ext cx="10007600" cy="3347190"/>
          </a:xfrm>
        </p:spPr>
        <p:txBody>
          <a:bodyPr>
            <a:normAutofit fontScale="92500"/>
          </a:bodyPr>
          <a:lstStyle/>
          <a:p>
            <a:pPr marL="285750" indent="-285750" algn="l">
              <a:buFont typeface="Arial" panose="020B0604020202020204" pitchFamily="34" charset="0"/>
              <a:buChar char="•"/>
            </a:pPr>
            <a:r>
              <a:rPr lang="en-US" b="0" i="0" dirty="0">
                <a:solidFill>
                  <a:srgbClr val="111111"/>
                </a:solidFill>
                <a:effectLst/>
              </a:rPr>
              <a:t>Under 2 CFR Part 200, </a:t>
            </a:r>
            <a:r>
              <a:rPr lang="en-US" b="1" i="0" dirty="0">
                <a:solidFill>
                  <a:srgbClr val="111111"/>
                </a:solidFill>
                <a:effectLst/>
              </a:rPr>
              <a:t>grantee monitoring</a:t>
            </a:r>
            <a:r>
              <a:rPr lang="en-US" b="0" i="0" dirty="0">
                <a:solidFill>
                  <a:srgbClr val="111111"/>
                </a:solidFill>
                <a:effectLst/>
              </a:rPr>
              <a:t> of subrecipient activities is required to ensure that (1) subawards are used for authorized purposes, in compliance with Federal statutes, regulations, and the terms and conditions of the subaward, and (2) subaward performance goals are achieved.</a:t>
            </a:r>
          </a:p>
          <a:p>
            <a:pPr marL="285750" indent="-285750" algn="l">
              <a:buFont typeface="Arial" panose="020B0604020202020204" pitchFamily="34" charset="0"/>
              <a:buChar char="•"/>
            </a:pPr>
            <a:r>
              <a:rPr lang="en-US" dirty="0"/>
              <a:t>Under Section 2 CFR §200.92 (see also §200.93 for definition of a subaward) in the new Uniform Guidance, a subrecipient is defined as a recipient of a subaward from a pass-through entity to carry out a portion of the federal award. </a:t>
            </a:r>
          </a:p>
          <a:p>
            <a:pPr algn="l"/>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292100" y="721374"/>
            <a:ext cx="11430000" cy="982861"/>
          </a:xfrm>
        </p:spPr>
        <p:txBody>
          <a:bodyPr/>
          <a:lstStyle/>
          <a:p>
            <a:r>
              <a:rPr lang="en-US" sz="3600" dirty="0"/>
              <a:t>Subrecipient monitoring</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3</a:t>
            </a:fld>
            <a:endParaRPr lang="en-US"/>
          </a:p>
        </p:txBody>
      </p:sp>
    </p:spTree>
    <p:extLst>
      <p:ext uri="{BB962C8B-B14F-4D97-AF65-F5344CB8AC3E}">
        <p14:creationId xmlns:p14="http://schemas.microsoft.com/office/powerpoint/2010/main" val="354998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a:xfrm>
            <a:off x="800100" y="1981199"/>
            <a:ext cx="10007600" cy="4155425"/>
          </a:xfrm>
        </p:spPr>
        <p:txBody>
          <a:bodyPr>
            <a:normAutofit fontScale="55000" lnSpcReduction="20000"/>
          </a:bodyPr>
          <a:lstStyle/>
          <a:p>
            <a:pPr algn="l">
              <a:spcAft>
                <a:spcPts val="0"/>
              </a:spcAft>
            </a:pPr>
            <a:r>
              <a:rPr lang="en-US" sz="2900" b="0" i="0" dirty="0">
                <a:solidFill>
                  <a:srgbClr val="111111"/>
                </a:solidFill>
                <a:effectLst/>
              </a:rPr>
              <a:t>Single Audit, previously known as the OMB Circular A-133 audit, is an organization-wide financial statement and federal awards’ audit of a non-federal entity that expends $750,000 or more in federal funds in one year.</a:t>
            </a:r>
          </a:p>
          <a:p>
            <a:pPr algn="l">
              <a:spcAft>
                <a:spcPts val="0"/>
              </a:spcAft>
            </a:pPr>
            <a:endParaRPr lang="en-US" sz="2900" b="0" i="0" dirty="0">
              <a:solidFill>
                <a:srgbClr val="111111"/>
              </a:solidFill>
              <a:effectLst/>
            </a:endParaRPr>
          </a:p>
          <a:p>
            <a:pPr algn="l">
              <a:spcBef>
                <a:spcPts val="0"/>
              </a:spcBef>
              <a:spcAft>
                <a:spcPts val="0"/>
              </a:spcAft>
            </a:pPr>
            <a:r>
              <a:rPr lang="en-US" sz="2900" b="1" dirty="0">
                <a:solidFill>
                  <a:srgbClr val="111111"/>
                </a:solidFill>
              </a:rPr>
              <a:t>Requirements: </a:t>
            </a:r>
          </a:p>
          <a:p>
            <a:pPr algn="l">
              <a:spcBef>
                <a:spcPts val="0"/>
              </a:spcBef>
              <a:spcAft>
                <a:spcPts val="0"/>
              </a:spcAft>
            </a:pPr>
            <a:r>
              <a:rPr lang="en-US" sz="2900" dirty="0"/>
              <a:t>Audits must be performed in accordance with GAGAS (Generally Accepted Governmental Auditing Standards) by an independent auditor.</a:t>
            </a:r>
          </a:p>
          <a:p>
            <a:pPr algn="l">
              <a:spcBef>
                <a:spcPts val="0"/>
              </a:spcBef>
              <a:spcAft>
                <a:spcPts val="0"/>
              </a:spcAft>
            </a:pPr>
            <a:endParaRPr lang="en-US" sz="2900" dirty="0"/>
          </a:p>
          <a:p>
            <a:pPr algn="l">
              <a:spcBef>
                <a:spcPts val="0"/>
              </a:spcBef>
              <a:spcAft>
                <a:spcPts val="0"/>
              </a:spcAft>
            </a:pPr>
            <a:r>
              <a:rPr lang="en-US" sz="2900" dirty="0"/>
              <a:t>An Audit includes review of the following:</a:t>
            </a:r>
          </a:p>
          <a:p>
            <a:pPr marL="285750" indent="-285750" algn="l">
              <a:spcBef>
                <a:spcPts val="0"/>
              </a:spcBef>
              <a:spcAft>
                <a:spcPts val="0"/>
              </a:spcAft>
              <a:buFont typeface="Arial" panose="020B0604020202020204" pitchFamily="34" charset="0"/>
              <a:buChar char="•"/>
            </a:pPr>
            <a:r>
              <a:rPr lang="en-US" sz="2900" b="1" dirty="0"/>
              <a:t>Financial statements</a:t>
            </a:r>
            <a:r>
              <a:rPr lang="en-US" sz="2900" dirty="0"/>
              <a:t>. The auditor must determine whether the financial statements of the auditee are presented fairly in all material respects in accordance with generally accepted accounting principles.</a:t>
            </a:r>
          </a:p>
          <a:p>
            <a:pPr marL="285750" indent="-285750" algn="l">
              <a:spcAft>
                <a:spcPts val="0"/>
              </a:spcAft>
              <a:buFont typeface="Arial" panose="020B0604020202020204" pitchFamily="34" charset="0"/>
              <a:buChar char="•"/>
            </a:pPr>
            <a:r>
              <a:rPr lang="en-US" sz="2900" b="1" dirty="0"/>
              <a:t>Internal control.  </a:t>
            </a:r>
            <a:r>
              <a:rPr lang="en-US" sz="2900" dirty="0"/>
              <a:t>A review is made on internal controls over Federal programs based upon the guidance in Standards for Internal Control States and the Internal Control— Integrated Framework, issued by the Committee of Sponsoring Organizations of the Treadway Commission (COSO). </a:t>
            </a:r>
          </a:p>
          <a:p>
            <a:pPr marL="285750" indent="-285750" algn="l">
              <a:spcAft>
                <a:spcPts val="0"/>
              </a:spcAft>
              <a:buFont typeface="Arial" panose="020B0604020202020204" pitchFamily="34" charset="0"/>
              <a:buChar char="•"/>
            </a:pPr>
            <a:r>
              <a:rPr lang="en-US" sz="2900" b="1" dirty="0"/>
              <a:t>Compliance</a:t>
            </a:r>
            <a:r>
              <a:rPr lang="en-US" sz="2900" dirty="0"/>
              <a:t>. The auditor must determine whether the auditee has complied with Federal statutes, regulations, and the terms and conditions in the Federal Government issued by the Comptroller General of the United of Federal awards that may have a direct and material effect on each of its major programs.</a:t>
            </a:r>
            <a:endParaRPr lang="en-US" sz="2900" b="0" i="0" dirty="0">
              <a:solidFill>
                <a:srgbClr val="111111"/>
              </a:solidFill>
              <a:effectLst/>
            </a:endParaRPr>
          </a:p>
          <a:p>
            <a:pPr algn="l"/>
            <a:endParaRPr lang="en-US" b="1" dirty="0"/>
          </a:p>
          <a:p>
            <a:pPr algn="l"/>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292100" y="721375"/>
            <a:ext cx="11430000" cy="650226"/>
          </a:xfrm>
        </p:spPr>
        <p:txBody>
          <a:bodyPr/>
          <a:lstStyle/>
          <a:p>
            <a:r>
              <a:rPr lang="en-US" sz="3600" dirty="0"/>
              <a:t>Single audits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4</a:t>
            </a:fld>
            <a:endParaRPr lang="en-US"/>
          </a:p>
        </p:txBody>
      </p:sp>
    </p:spTree>
    <p:extLst>
      <p:ext uri="{BB962C8B-B14F-4D97-AF65-F5344CB8AC3E}">
        <p14:creationId xmlns:p14="http://schemas.microsoft.com/office/powerpoint/2010/main" val="107291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a:xfrm>
            <a:off x="800100" y="1981199"/>
            <a:ext cx="10007600" cy="4155425"/>
          </a:xfrm>
        </p:spPr>
        <p:txBody>
          <a:bodyPr>
            <a:normAutofit fontScale="77500" lnSpcReduction="20000"/>
          </a:bodyPr>
          <a:lstStyle/>
          <a:p>
            <a:pPr marL="285750" indent="-285750" algn="l" defTabSz="931042">
              <a:buFont typeface="Arial" panose="020B0604020202020204" pitchFamily="34" charset="0"/>
              <a:buChar char="•"/>
              <a:defRPr/>
            </a:pPr>
            <a:r>
              <a:rPr lang="en-US" sz="2400" dirty="0"/>
              <a:t>Cash management is an important part of business success.</a:t>
            </a:r>
          </a:p>
          <a:p>
            <a:pPr marL="285750" indent="-285750" algn="l" defTabSz="931042">
              <a:buFont typeface="Arial" panose="020B0604020202020204" pitchFamily="34" charset="0"/>
              <a:buChar char="•"/>
              <a:defRPr/>
            </a:pPr>
            <a:r>
              <a:rPr lang="en-US" sz="2400" dirty="0"/>
              <a:t>Cash management involves tracking your cash needs and meeting cash needs as they occur. </a:t>
            </a:r>
          </a:p>
          <a:p>
            <a:pPr marL="285750" indent="-285750" algn="l" defTabSz="931042">
              <a:buFont typeface="Arial" panose="020B0604020202020204" pitchFamily="34" charset="0"/>
              <a:buChar char="•"/>
              <a:defRPr/>
            </a:pPr>
            <a:r>
              <a:rPr lang="en-US" sz="2400" dirty="0"/>
              <a:t>Cash management controls ensure accountability and safeguard grant funds. To help ensure grant funds are used as intended, grantees are expected to receipt and track grant funds properly and funds must be disbursed promptly on allowable expenditures under the grant. </a:t>
            </a:r>
          </a:p>
          <a:p>
            <a:pPr marL="285750" indent="-285750" algn="l">
              <a:buFont typeface="Arial" panose="020B0604020202020204" pitchFamily="34" charset="0"/>
              <a:buChar char="•"/>
            </a:pPr>
            <a:r>
              <a:rPr lang="en-US" sz="2400" dirty="0"/>
              <a:t>The integrity of an organization's cash management activity is dependent upon the implemented</a:t>
            </a:r>
            <a:r>
              <a:rPr lang="en-US" sz="2400" baseline="0" dirty="0"/>
              <a:t> internal controls. </a:t>
            </a:r>
          </a:p>
          <a:p>
            <a:pPr marL="285750" indent="-285750" algn="l">
              <a:buFont typeface="Arial" panose="020B0604020202020204" pitchFamily="34" charset="0"/>
              <a:buChar char="•"/>
            </a:pPr>
            <a:r>
              <a:rPr lang="en-US" sz="2400" dirty="0"/>
              <a:t>Implementation of strong internal controls ensures that grant funds are utilized properly and</a:t>
            </a:r>
            <a:r>
              <a:rPr lang="en-US" sz="2400" baseline="0" dirty="0"/>
              <a:t> </a:t>
            </a:r>
            <a:r>
              <a:rPr lang="en-US" sz="2400" dirty="0"/>
              <a:t>that cash transactions only take place with the approval of a delegated authority. Part of cash management controls is the maintenance of written processes for securing payments. </a:t>
            </a:r>
          </a:p>
          <a:p>
            <a:endParaRPr lang="en-US" sz="2400" b="1" dirty="0"/>
          </a:p>
          <a:p>
            <a:pPr algn="l"/>
            <a:endParaRPr lang="en-US" b="1" dirty="0"/>
          </a:p>
          <a:p>
            <a:pPr algn="l"/>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292100" y="721375"/>
            <a:ext cx="11430000" cy="650226"/>
          </a:xfrm>
        </p:spPr>
        <p:txBody>
          <a:bodyPr/>
          <a:lstStyle/>
          <a:p>
            <a:r>
              <a:rPr lang="en-US" sz="3600" dirty="0"/>
              <a:t>Cash management</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5</a:t>
            </a:fld>
            <a:endParaRPr lang="en-US"/>
          </a:p>
        </p:txBody>
      </p:sp>
    </p:spTree>
    <p:extLst>
      <p:ext uri="{BB962C8B-B14F-4D97-AF65-F5344CB8AC3E}">
        <p14:creationId xmlns:p14="http://schemas.microsoft.com/office/powerpoint/2010/main" val="130061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a:xfrm>
            <a:off x="800100" y="1981199"/>
            <a:ext cx="10007600" cy="4155425"/>
          </a:xfrm>
        </p:spPr>
        <p:txBody>
          <a:bodyPr>
            <a:normAutofit/>
          </a:bodyPr>
          <a:lstStyle/>
          <a:p>
            <a:pPr algn="l"/>
            <a:endParaRPr lang="en-US" sz="2400" b="1" dirty="0"/>
          </a:p>
          <a:p>
            <a:pPr algn="l"/>
            <a:endParaRPr lang="en-US" b="1" dirty="0"/>
          </a:p>
          <a:p>
            <a:pPr algn="l"/>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292100" y="721375"/>
            <a:ext cx="11430000" cy="650226"/>
          </a:xfrm>
        </p:spPr>
        <p:txBody>
          <a:bodyPr/>
          <a:lstStyle/>
          <a:p>
            <a:r>
              <a:rPr lang="en-US" sz="3600" dirty="0"/>
              <a:t>Cash management</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6</a:t>
            </a:fld>
            <a:endParaRPr lang="en-US"/>
          </a:p>
        </p:txBody>
      </p:sp>
      <p:pic>
        <p:nvPicPr>
          <p:cNvPr id="9" name="Picture 8">
            <a:extLst>
              <a:ext uri="{FF2B5EF4-FFF2-40B4-BE49-F238E27FC236}">
                <a16:creationId xmlns:a16="http://schemas.microsoft.com/office/drawing/2014/main" id="{F04FC29D-B277-4550-C6A2-EA56E3F861B4}"/>
              </a:ext>
            </a:extLst>
          </p:cNvPr>
          <p:cNvPicPr>
            <a:picLocks noChangeAspect="1"/>
          </p:cNvPicPr>
          <p:nvPr/>
        </p:nvPicPr>
        <p:blipFill>
          <a:blip r:embed="rId3"/>
          <a:stretch>
            <a:fillRect/>
          </a:stretch>
        </p:blipFill>
        <p:spPr>
          <a:xfrm>
            <a:off x="2043405" y="1911804"/>
            <a:ext cx="7699223" cy="4334683"/>
          </a:xfrm>
          <a:prstGeom prst="rect">
            <a:avLst/>
          </a:prstGeom>
        </p:spPr>
      </p:pic>
    </p:spTree>
    <p:extLst>
      <p:ext uri="{BB962C8B-B14F-4D97-AF65-F5344CB8AC3E}">
        <p14:creationId xmlns:p14="http://schemas.microsoft.com/office/powerpoint/2010/main" val="240684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a:xfrm>
            <a:off x="800100" y="1981199"/>
            <a:ext cx="10007600" cy="4155425"/>
          </a:xfrm>
        </p:spPr>
        <p:txBody>
          <a:bodyPr>
            <a:normAutofit/>
          </a:bodyPr>
          <a:lstStyle/>
          <a:p>
            <a:pPr algn="l"/>
            <a:endParaRPr lang="en-US" sz="2400" b="1"/>
          </a:p>
          <a:p>
            <a:pPr algn="l"/>
            <a:endParaRPr lang="en-US" b="1"/>
          </a:p>
          <a:p>
            <a:pPr algn="l"/>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292100" y="721375"/>
            <a:ext cx="11430000" cy="650226"/>
          </a:xfrm>
        </p:spPr>
        <p:txBody>
          <a:bodyPr/>
          <a:lstStyle/>
          <a:p>
            <a:r>
              <a:rPr lang="en-US" sz="3600"/>
              <a:t>Cash management</a:t>
            </a:r>
            <a:endParaRPr lang="en-US" sz="3600" dirty="0"/>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7</a:t>
            </a:fld>
            <a:endParaRPr lang="en-US"/>
          </a:p>
        </p:txBody>
      </p:sp>
      <p:pic>
        <p:nvPicPr>
          <p:cNvPr id="9" name="Picture 8">
            <a:extLst>
              <a:ext uri="{FF2B5EF4-FFF2-40B4-BE49-F238E27FC236}">
                <a16:creationId xmlns:a16="http://schemas.microsoft.com/office/drawing/2014/main" id="{F6B0A29D-B850-7A23-D683-1CCF8B6F05A4}"/>
              </a:ext>
            </a:extLst>
          </p:cNvPr>
          <p:cNvPicPr>
            <a:picLocks noChangeAspect="1"/>
          </p:cNvPicPr>
          <p:nvPr/>
        </p:nvPicPr>
        <p:blipFill>
          <a:blip r:embed="rId3"/>
          <a:stretch>
            <a:fillRect/>
          </a:stretch>
        </p:blipFill>
        <p:spPr>
          <a:xfrm>
            <a:off x="299229" y="1127680"/>
            <a:ext cx="10343372" cy="5235429"/>
          </a:xfrm>
          <a:prstGeom prst="rect">
            <a:avLst/>
          </a:prstGeom>
        </p:spPr>
      </p:pic>
    </p:spTree>
    <p:extLst>
      <p:ext uri="{BB962C8B-B14F-4D97-AF65-F5344CB8AC3E}">
        <p14:creationId xmlns:p14="http://schemas.microsoft.com/office/powerpoint/2010/main" val="331735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a:xfrm>
            <a:off x="800100" y="1981199"/>
            <a:ext cx="10007600" cy="4155425"/>
          </a:xfrm>
        </p:spPr>
        <p:txBody>
          <a:bodyPr>
            <a:normAutofit/>
          </a:bodyPr>
          <a:lstStyle/>
          <a:p>
            <a:pPr algn="l"/>
            <a:endParaRPr lang="en-US" sz="2400" b="1"/>
          </a:p>
          <a:p>
            <a:pPr algn="l"/>
            <a:endParaRPr lang="en-US" b="1"/>
          </a:p>
          <a:p>
            <a:pPr algn="l"/>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292100" y="721375"/>
            <a:ext cx="11430000" cy="650226"/>
          </a:xfrm>
        </p:spPr>
        <p:txBody>
          <a:bodyPr/>
          <a:lstStyle/>
          <a:p>
            <a:r>
              <a:rPr lang="en-US" sz="3600" dirty="0" err="1"/>
              <a:t>pcr</a:t>
            </a:r>
            <a:r>
              <a:rPr lang="en-US" sz="3600" dirty="0"/>
              <a:t> cash advance</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8</a:t>
            </a:fld>
            <a:endParaRPr lang="en-US"/>
          </a:p>
        </p:txBody>
      </p:sp>
      <p:pic>
        <p:nvPicPr>
          <p:cNvPr id="3" name="Picture 2">
            <a:extLst>
              <a:ext uri="{FF2B5EF4-FFF2-40B4-BE49-F238E27FC236}">
                <a16:creationId xmlns:a16="http://schemas.microsoft.com/office/drawing/2014/main" id="{FF66C613-FE2B-FC5D-2083-F954064BF8F9}"/>
              </a:ext>
            </a:extLst>
          </p:cNvPr>
          <p:cNvPicPr>
            <a:picLocks noChangeAspect="1"/>
          </p:cNvPicPr>
          <p:nvPr/>
        </p:nvPicPr>
        <p:blipFill>
          <a:blip r:embed="rId3"/>
          <a:stretch>
            <a:fillRect/>
          </a:stretch>
        </p:blipFill>
        <p:spPr>
          <a:xfrm>
            <a:off x="389729" y="1241587"/>
            <a:ext cx="10303671" cy="4902415"/>
          </a:xfrm>
          <a:prstGeom prst="rect">
            <a:avLst/>
          </a:prstGeom>
        </p:spPr>
      </p:pic>
    </p:spTree>
    <p:extLst>
      <p:ext uri="{BB962C8B-B14F-4D97-AF65-F5344CB8AC3E}">
        <p14:creationId xmlns:p14="http://schemas.microsoft.com/office/powerpoint/2010/main" val="423389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a:xfrm>
            <a:off x="800100" y="1981199"/>
            <a:ext cx="10007600" cy="4155425"/>
          </a:xfrm>
        </p:spPr>
        <p:txBody>
          <a:bodyPr>
            <a:normAutofit/>
          </a:bodyPr>
          <a:lstStyle/>
          <a:p>
            <a:pPr algn="l"/>
            <a:endParaRPr lang="en-US" sz="2400" b="1"/>
          </a:p>
          <a:p>
            <a:pPr algn="l"/>
            <a:endParaRPr lang="en-US" b="1"/>
          </a:p>
          <a:p>
            <a:pPr algn="l"/>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292100" y="721375"/>
            <a:ext cx="11430000" cy="650226"/>
          </a:xfrm>
        </p:spPr>
        <p:txBody>
          <a:bodyPr/>
          <a:lstStyle/>
          <a:p>
            <a:r>
              <a:rPr lang="en-US" sz="3600" dirty="0"/>
              <a:t>Time and effort</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9</a:t>
            </a:fld>
            <a:endParaRPr lang="en-US"/>
          </a:p>
        </p:txBody>
      </p:sp>
      <p:sp>
        <p:nvSpPr>
          <p:cNvPr id="5" name="TextBox 4">
            <a:extLst>
              <a:ext uri="{FF2B5EF4-FFF2-40B4-BE49-F238E27FC236}">
                <a16:creationId xmlns:a16="http://schemas.microsoft.com/office/drawing/2014/main" id="{F8F45FF1-9C77-BE66-516A-149B2D9A2E63}"/>
              </a:ext>
            </a:extLst>
          </p:cNvPr>
          <p:cNvSpPr txBox="1"/>
          <p:nvPr/>
        </p:nvSpPr>
        <p:spPr>
          <a:xfrm>
            <a:off x="819150" y="1981199"/>
            <a:ext cx="10375900" cy="3785652"/>
          </a:xfrm>
          <a:prstGeom prst="rect">
            <a:avLst/>
          </a:prstGeom>
          <a:noFill/>
        </p:spPr>
        <p:txBody>
          <a:bodyPr wrap="square">
            <a:spAutoFit/>
          </a:bodyPr>
          <a:lstStyle/>
          <a:p>
            <a:pPr defTabSz="931042">
              <a:defRPr/>
            </a:pPr>
            <a:r>
              <a:rPr lang="en-US" sz="2000" dirty="0"/>
              <a:t>To provide reasonable assurance that payroll charges are accurate when effort is allocated across multiple duties/awards, IC policy should include a consistent method for measuring, tracking, reviewing, and adjusting staff effort to accurately charge the appropriate funding sources that benefitted from the effort. </a:t>
            </a:r>
          </a:p>
          <a:p>
            <a:pPr defTabSz="931042">
              <a:defRPr/>
            </a:pPr>
            <a:r>
              <a:rPr lang="en-US" sz="2000" dirty="0"/>
              <a:t>• Measurement methods should be consistent across staff classifications. </a:t>
            </a:r>
          </a:p>
          <a:p>
            <a:pPr defTabSz="931042">
              <a:defRPr/>
            </a:pPr>
            <a:r>
              <a:rPr lang="en-US" sz="2000" dirty="0"/>
              <a:t>• Tracking methods should be verifiable to allow for secondary review and approval. </a:t>
            </a:r>
          </a:p>
          <a:p>
            <a:pPr defTabSz="931042">
              <a:defRPr/>
            </a:pPr>
            <a:r>
              <a:rPr lang="en-US" sz="2000" dirty="0"/>
              <a:t>• Review methods should assign responsibility for review and approval of measurement and tracking mechanisms to an accountable party for ensuring funding sources are accurately charged. </a:t>
            </a:r>
          </a:p>
          <a:p>
            <a:pPr defTabSz="931042">
              <a:defRPr/>
            </a:pPr>
            <a:r>
              <a:rPr lang="en-US" sz="2000" dirty="0"/>
              <a:t>• Written policies and procedures reviewing and adjusting budget estimations should ensure the reported final amount charged to the Federal award is accurate, allowable, and properly allocated. </a:t>
            </a:r>
            <a:endParaRPr lang="en-US" sz="2000" b="1" dirty="0"/>
          </a:p>
        </p:txBody>
      </p:sp>
    </p:spTree>
    <p:extLst>
      <p:ext uri="{BB962C8B-B14F-4D97-AF65-F5344CB8AC3E}">
        <p14:creationId xmlns:p14="http://schemas.microsoft.com/office/powerpoint/2010/main" val="1162504853"/>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EW Heart of it All Template" id="{79F7821D-C823-4EE5-8A2F-08604C83BF42}" vid="{38171F1C-E920-4420-83A3-4C0B01F0663F}"/>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EW Heart of it All Template" id="{79F7821D-C823-4EE5-8A2F-08604C83BF42}" vid="{5AF7BCCB-DF2E-41E0-8B08-1478B26CED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sourceType xmlns="9e7345f5-23e2-40da-a527-d1432b04cf8d" xsi:nil="true"/>
    <TaxCatchAll xmlns="06a0b0f5-ab3f-4382-8730-459fb424e421" xsi:nil="true"/>
    <OhioLearnSimulation xmlns="9e7345f5-23e2-40da-a527-d1432b04cf8d" xsi:nil="true"/>
    <UserType xmlns="9e7345f5-23e2-40da-a527-d1432b04cf8d" xsi:nil="true"/>
    <lcf76f155ced4ddcb4097134ff3c332f xmlns="9e7345f5-23e2-40da-a527-d1432b04cf8d">
      <Terms xmlns="http://schemas.microsoft.com/office/infopath/2007/PartnerControls"/>
    </lcf76f155ced4ddcb4097134ff3c332f>
    <Video xmlns="9e7345f5-23e2-40da-a527-d1432b04cf8d">
      <Url xsi:nil="true"/>
      <Description xsi:nil="true"/>
    </Video>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6BC4A516908D44B04DD851D72A7FB1" ma:contentTypeVersion="19" ma:contentTypeDescription="Create a new document." ma:contentTypeScope="" ma:versionID="f78149639458df6175245335ebb041af">
  <xsd:schema xmlns:xsd="http://www.w3.org/2001/XMLSchema" xmlns:xs="http://www.w3.org/2001/XMLSchema" xmlns:p="http://schemas.microsoft.com/office/2006/metadata/properties" xmlns:ns2="9e7345f5-23e2-40da-a527-d1432b04cf8d" xmlns:ns3="66eaf07b-c65c-473d-92a0-cd8f808fc83a" xmlns:ns4="06a0b0f5-ab3f-4382-8730-459fb424e421" targetNamespace="http://schemas.microsoft.com/office/2006/metadata/properties" ma:root="true" ma:fieldsID="2822fc8edecd794750ddcc9e6e06ec82" ns2:_="" ns3:_="" ns4:_="">
    <xsd:import namespace="9e7345f5-23e2-40da-a527-d1432b04cf8d"/>
    <xsd:import namespace="66eaf07b-c65c-473d-92a0-cd8f808fc83a"/>
    <xsd:import namespace="06a0b0f5-ab3f-4382-8730-459fb424e4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UserType" minOccurs="0"/>
                <xsd:element ref="ns2:Video" minOccurs="0"/>
                <xsd:element ref="ns2:OhioLearnSimulation" minOccurs="0"/>
                <xsd:element ref="ns2:ResourceTyp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345f5-23e2-40da-a527-d1432b04c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UserType" ma:index="22" nillable="true" ma:displayName="User Type" ma:format="RadioButtons" ma:internalName="UserType">
      <xsd:simpleType>
        <xsd:restriction base="dms:Choice">
          <xsd:enumeration value="Employee"/>
          <xsd:enumeration value="Supervisor"/>
        </xsd:restriction>
      </xsd:simpleType>
    </xsd:element>
    <xsd:element name="Video" ma:index="23" nillable="true" ma:displayName="Video" ma:format="Hyperlink" ma:internalName="Video">
      <xsd:complexType>
        <xsd:complexContent>
          <xsd:extension base="dms:URL">
            <xsd:sequence>
              <xsd:element name="Url" type="dms:ValidUrl" minOccurs="0" nillable="true"/>
              <xsd:element name="Description" type="xsd:string" nillable="true"/>
            </xsd:sequence>
          </xsd:extension>
        </xsd:complexContent>
      </xsd:complexType>
    </xsd:element>
    <xsd:element name="OhioLearnSimulation" ma:index="24" nillable="true" ma:displayName="Ohio Learn Simulation" ma:format="Dropdown" ma:internalName="OhioLearnSimulation">
      <xsd:simpleType>
        <xsd:restriction base="dms:Text">
          <xsd:maxLength value="255"/>
        </xsd:restriction>
      </xsd:simpleType>
    </xsd:element>
    <xsd:element name="ResourceType" ma:index="25" nillable="true" ma:displayName="Resource Type" ma:format="Dropdown" ma:internalName="ResourceType">
      <xsd:simpleType>
        <xsd:restriction base="dms:Choice">
          <xsd:enumeration value="Job Aid"/>
          <xsd:enumeration value="Form"/>
          <xsd:enumeration value="Tip Sheet"/>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eaf07b-c65c-473d-92a0-cd8f808fc83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c3e647f-bee5-4c72-b508-7354bfd2a206}" ma:internalName="TaxCatchAll" ma:showField="CatchAllData" ma:web="66eaf07b-c65c-473d-92a0-cd8f808fc8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360C12-CB4A-4572-A424-E960CA399007}">
  <ds:schemaRefs>
    <ds:schemaRef ds:uri="http://schemas.microsoft.com/sharepoint/v3/contenttype/forms"/>
  </ds:schemaRefs>
</ds:datastoreItem>
</file>

<file path=customXml/itemProps2.xml><?xml version="1.0" encoding="utf-8"?>
<ds:datastoreItem xmlns:ds="http://schemas.openxmlformats.org/officeDocument/2006/customXml" ds:itemID="{2D1CD16D-1598-4B65-9A1F-31D7D245A177}">
  <ds:schemaRefs>
    <ds:schemaRef ds:uri="http://purl.org/dc/terms/"/>
    <ds:schemaRef ds:uri="http://purl.org/dc/dcmitype/"/>
    <ds:schemaRef ds:uri="http://www.w3.org/XML/1998/namespace"/>
    <ds:schemaRef ds:uri="http://schemas.microsoft.com/office/2006/metadata/properties"/>
    <ds:schemaRef ds:uri="06a0b0f5-ab3f-4382-8730-459fb424e421"/>
    <ds:schemaRef ds:uri="http://schemas.microsoft.com/office/2006/documentManagement/types"/>
    <ds:schemaRef ds:uri="http://purl.org/dc/elements/1.1/"/>
    <ds:schemaRef ds:uri="66eaf07b-c65c-473d-92a0-cd8f808fc83a"/>
    <ds:schemaRef ds:uri="http://schemas.microsoft.com/office/infopath/2007/PartnerControls"/>
    <ds:schemaRef ds:uri="http://schemas.openxmlformats.org/package/2006/metadata/core-properties"/>
    <ds:schemaRef ds:uri="9e7345f5-23e2-40da-a527-d1432b04cf8d"/>
  </ds:schemaRefs>
</ds:datastoreItem>
</file>

<file path=customXml/itemProps3.xml><?xml version="1.0" encoding="utf-8"?>
<ds:datastoreItem xmlns:ds="http://schemas.openxmlformats.org/officeDocument/2006/customXml" ds:itemID="{16269648-C081-4BDC-93A3-A90114F1D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345f5-23e2-40da-a527-d1432b04cf8d"/>
    <ds:schemaRef ds:uri="66eaf07b-c65c-473d-92a0-cd8f808fc83a"/>
    <ds:schemaRef ds:uri="06a0b0f5-ab3f-4382-8730-459fb424e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DEW Heart of it All Template</Template>
  <TotalTime>34</TotalTime>
  <Words>814</Words>
  <Application>Microsoft Office PowerPoint</Application>
  <PresentationFormat>Widescreen</PresentationFormat>
  <Paragraphs>84</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Source Sans Pro</vt:lpstr>
      <vt:lpstr>Source Sans Pro SemiBold</vt:lpstr>
      <vt:lpstr>Calibri</vt:lpstr>
      <vt:lpstr>Open Sans</vt:lpstr>
      <vt:lpstr>Aptos</vt:lpstr>
      <vt:lpstr>Heart of it All Deck</vt:lpstr>
      <vt:lpstr>Opening and Closing Slides</vt:lpstr>
      <vt:lpstr>Grants administration – External monitoring</vt:lpstr>
      <vt:lpstr>Topics</vt:lpstr>
      <vt:lpstr>Subrecipient monitoring</vt:lpstr>
      <vt:lpstr>Single audits</vt:lpstr>
      <vt:lpstr>Cash management</vt:lpstr>
      <vt:lpstr>Cash management</vt:lpstr>
      <vt:lpstr>Cash management</vt:lpstr>
      <vt:lpstr>pcr cash advance</vt:lpstr>
      <vt:lpstr>Time and effort</vt:lpstr>
      <vt:lpstr>Fiscal reviews</vt:lpstr>
      <vt:lpstr>Common issues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Pilkington, Candace</dc:creator>
  <cp:keywords/>
  <dc:description/>
  <cp:lastModifiedBy>Pilkington, Candace</cp:lastModifiedBy>
  <cp:revision>2</cp:revision>
  <cp:lastPrinted>2024-01-22T13:42:29Z</cp:lastPrinted>
  <dcterms:created xsi:type="dcterms:W3CDTF">2024-01-19T20:39:54Z</dcterms:created>
  <dcterms:modified xsi:type="dcterms:W3CDTF">2024-01-22T14:07:14Z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0x0101000F6BC4A516908D44B04DD851D72A7FB1</vt:lpwstr>
  </property>
  <property fmtid="{D5CDD505-2E9C-101B-9397-08002B2CF9AE}" pid="3" name="MediaServiceImageTags">
    <vt:lpwstr/>
  </property>
</Properties>
</file>